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9" r:id="rId2"/>
    <p:sldId id="1756" r:id="rId3"/>
    <p:sldId id="1802" r:id="rId4"/>
    <p:sldId id="1818" r:id="rId5"/>
    <p:sldId id="1803" r:id="rId6"/>
    <p:sldId id="1819" r:id="rId7"/>
    <p:sldId id="1820" r:id="rId8"/>
    <p:sldId id="1804" r:id="rId9"/>
    <p:sldId id="1821" r:id="rId10"/>
    <p:sldId id="1808" r:id="rId11"/>
    <p:sldId id="1822" r:id="rId12"/>
    <p:sldId id="1823" r:id="rId13"/>
    <p:sldId id="1825" r:id="rId14"/>
    <p:sldId id="1824" r:id="rId15"/>
    <p:sldId id="1805" r:id="rId16"/>
    <p:sldId id="1764" r:id="rId17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设计说明" id="{AD47A8F3-D23A-4AD9-AED8-D8A7222EF2C2}">
          <p14:sldIdLst/>
        </p14:section>
        <p14:section name="封面" id="{C684DC81-D2C3-44A6-8941-05B53D2E0557}">
          <p14:sldIdLst>
            <p14:sldId id="259"/>
          </p14:sldIdLst>
        </p14:section>
        <p14:section name="目录与章节过渡" id="{847108E3-22F3-4CD9-A82A-834291DC17F4}">
          <p14:sldIdLst>
            <p14:sldId id="1756"/>
          </p14:sldIdLst>
        </p14:section>
        <p14:section name="内容页" id="{EB11151C-0E14-47B0-8218-1431BF894351}">
          <p14:sldIdLst>
            <p14:sldId id="1802"/>
            <p14:sldId id="1818"/>
            <p14:sldId id="1803"/>
            <p14:sldId id="1819"/>
            <p14:sldId id="1820"/>
            <p14:sldId id="1804"/>
            <p14:sldId id="1821"/>
            <p14:sldId id="1808"/>
            <p14:sldId id="1822"/>
            <p14:sldId id="1823"/>
            <p14:sldId id="1825"/>
            <p14:sldId id="1824"/>
            <p14:sldId id="1805"/>
          </p14:sldIdLst>
        </p14:section>
        <p14:section name="封底" id="{843E591D-6EE2-4691-951C-C0C689F22170}">
          <p14:sldIdLst>
            <p14:sldId id="1764"/>
          </p14:sldIdLst>
        </p14:section>
      </p14:sectionLst>
    </p:ex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175F8B"/>
    <a:srgbClr val="E0CFBD"/>
    <a:srgbClr val="A62038"/>
    <a:srgbClr val="F2F2F2"/>
    <a:srgbClr val="DBDBDB"/>
    <a:srgbClr val="404040"/>
    <a:srgbClr val="FEE848"/>
    <a:srgbClr val="E85106"/>
    <a:srgbClr val="9F08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304" autoAdjust="0"/>
    <p:restoredTop sz="83129" autoAdjust="0"/>
  </p:normalViewPr>
  <p:slideViewPr>
    <p:cSldViewPr snapToGrid="0" showGuides="1">
      <p:cViewPr varScale="1">
        <p:scale>
          <a:sx n="87" d="100"/>
          <a:sy n="87" d="100"/>
        </p:scale>
        <p:origin x="60" y="264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2024/5/23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103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563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5856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448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556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848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3080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8148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5310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071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93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352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857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82F5E00-5B9C-41CD-8DF8-3181F8B0B6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/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5BF07AB2-7F41-4ADA-A8ED-CC4BC5A62688}"/>
              </a:ext>
            </a:extLst>
          </p:cNvPr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AEBE37D-A227-4421-A672-62C6AC13A619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5D7FF0B-8922-4688-B5F8-52E70585A5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DC1F6D2-D5DE-4FA1-9369-A2B60320225E}"/>
              </a:ext>
            </a:extLst>
          </p:cNvPr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7B446E1-6CF5-486B-8D91-6373830B67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9F73E6-8430-4D91-B381-92179A874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8641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>
            <a:extLst>
              <a:ext uri="{FF2B5EF4-FFF2-40B4-BE49-F238E27FC236}">
                <a16:creationId xmlns:a16="http://schemas.microsoft.com/office/drawing/2014/main" id="{FDED2BD0-0E30-418E-8C84-40EC2826C0CB}"/>
              </a:ext>
            </a:extLst>
          </p:cNvPr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6EDAD85A-00BB-47A7-945B-4BAF53F476FD}"/>
              </a:ext>
            </a:extLst>
          </p:cNvPr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538" indent="-363538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CA077194-128D-476C-9745-132314CF1629}"/>
              </a:ext>
            </a:extLst>
          </p:cNvPr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FB622B44-6488-49FA-AB40-66099C452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8A72677-C77E-4DF3-961C-0D55EE5FE60F}"/>
              </a:ext>
            </a:extLst>
          </p:cNvPr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>
            <a:extLst>
              <a:ext uri="{FF2B5EF4-FFF2-40B4-BE49-F238E27FC236}">
                <a16:creationId xmlns:a16="http://schemas.microsoft.com/office/drawing/2014/main" id="{FDED2BD0-0E30-418E-8C84-40EC2826C0CB}"/>
              </a:ext>
            </a:extLst>
          </p:cNvPr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FB622B44-6488-49FA-AB40-66099C452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3" name="平行四边形 12">
            <a:extLst>
              <a:ext uri="{FF2B5EF4-FFF2-40B4-BE49-F238E27FC236}">
                <a16:creationId xmlns:a16="http://schemas.microsoft.com/office/drawing/2014/main" id="{D7406884-F6F7-442D-BB0B-4D2F904BE4DC}"/>
              </a:ext>
            </a:extLst>
          </p:cNvPr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C9238C4-73E9-4488-8236-D27469F385A0}"/>
              </a:ext>
            </a:extLst>
          </p:cNvPr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>
            <a:extLst>
              <a:ext uri="{FF2B5EF4-FFF2-40B4-BE49-F238E27FC236}">
                <a16:creationId xmlns:a16="http://schemas.microsoft.com/office/drawing/2014/main" id="{7061D244-FA47-4839-A801-9A944FFF8E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538" indent="-363538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538" lvl="0" indent="-363538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86223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F1107AAF-A38A-4F6B-A303-6BFFA7057256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BFCB1C2D-E807-4882-9B9F-157ACC01138E}"/>
              </a:ext>
            </a:extLst>
          </p:cNvPr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4FF9E05-41EB-4402-86A6-F253D4C25C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/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6C95B42-F77C-4B76-B4A2-8859F6694536}"/>
              </a:ext>
            </a:extLst>
          </p:cNvPr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36630DFA-0FAF-4302-A188-320C0BF52FC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10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/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18618642-794D-460D-A5F1-EF34C97319E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>
            <a:extLst>
              <a:ext uri="{FF2B5EF4-FFF2-40B4-BE49-F238E27FC236}">
                <a16:creationId xmlns:a16="http://schemas.microsoft.com/office/drawing/2014/main" id="{62BC467B-8A28-4AF3-9D04-F540A60E1F49}"/>
              </a:ext>
            </a:extLst>
          </p:cNvPr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150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(带底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剪去单角 1">
            <a:extLst>
              <a:ext uri="{FF2B5EF4-FFF2-40B4-BE49-F238E27FC236}">
                <a16:creationId xmlns:a16="http://schemas.microsoft.com/office/drawing/2014/main" id="{0A6CD1AB-0EA7-41C2-A48C-02E63ABB39C5}"/>
              </a:ext>
            </a:extLst>
          </p:cNvPr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192666A0-B7AF-46D9-8D8C-4D74F5946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1A886509-BB94-48D6-B91C-A98B6C84EBDA}"/>
              </a:ext>
            </a:extLst>
          </p:cNvPr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48A9A7-A5BB-4C53-996F-B184AF28C8FB}"/>
              </a:ext>
            </a:extLst>
          </p:cNvPr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纯白，无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192666A0-B7AF-46D9-8D8C-4D74F5946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242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>
            <a:extLst>
              <a:ext uri="{FF2B5EF4-FFF2-40B4-BE49-F238E27FC236}">
                <a16:creationId xmlns:a16="http://schemas.microsoft.com/office/drawing/2014/main" id="{FFEF7504-1CBE-4122-93BC-9611028B35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5BF07AB2-7F41-4ADA-A8ED-CC4BC5A62688}"/>
              </a:ext>
            </a:extLst>
          </p:cNvPr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AEBE37D-A227-4421-A672-62C6AC13A619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5D7FF0B-8922-4688-B5F8-52E70585A5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DC1F6D2-D5DE-4FA1-9369-A2B60320225E}"/>
              </a:ext>
            </a:extLst>
          </p:cNvPr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7B446E1-6CF5-486B-8D91-6373830B67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9F73E6-8430-4D91-B381-92179A874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6238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>
            <a:extLst>
              <a:ext uri="{FF2B5EF4-FFF2-40B4-BE49-F238E27FC236}">
                <a16:creationId xmlns:a16="http://schemas.microsoft.com/office/drawing/2014/main" id="{FFEF7504-1CBE-4122-93BC-9611028B35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5BF07AB2-7F41-4ADA-A8ED-CC4BC5A62688}"/>
              </a:ext>
            </a:extLst>
          </p:cNvPr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AEBE37D-A227-4421-A672-62C6AC13A619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5D7FF0B-8922-4688-B5F8-52E70585A5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DC1F6D2-D5DE-4FA1-9369-A2B60320225E}"/>
              </a:ext>
            </a:extLst>
          </p:cNvPr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7B446E1-6CF5-486B-8D91-6373830B67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9F73E6-8430-4D91-B381-92179A874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9111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>
            <a:extLst>
              <a:ext uri="{FF2B5EF4-FFF2-40B4-BE49-F238E27FC236}">
                <a16:creationId xmlns:a16="http://schemas.microsoft.com/office/drawing/2014/main" id="{FFEF7504-1CBE-4122-93BC-9611028B35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/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5BF07AB2-7F41-4ADA-A8ED-CC4BC5A62688}"/>
              </a:ext>
            </a:extLst>
          </p:cNvPr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AEBE37D-A227-4421-A672-62C6AC13A619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5D7FF0B-8922-4688-B5F8-52E70585A55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DC1F6D2-D5DE-4FA1-9369-A2B60320225E}"/>
              </a:ext>
            </a:extLst>
          </p:cNvPr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7B446E1-6CF5-486B-8D91-6373830B67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9F73E6-8430-4D91-B381-92179A874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9643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C2426BE-E934-474B-AA84-5FDF1A7162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5BF07AB2-7F41-4ADA-A8ED-CC4BC5A62688}"/>
              </a:ext>
            </a:extLst>
          </p:cNvPr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AEBE37D-A227-4421-A672-62C6AC13A619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5D7FF0B-8922-4688-B5F8-52E70585A5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DC1F6D2-D5DE-4FA1-9369-A2B60320225E}"/>
              </a:ext>
            </a:extLst>
          </p:cNvPr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7B446E1-6CF5-486B-8D91-6373830B67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9F73E6-8430-4D91-B381-92179A874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1868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>
            <a:extLst>
              <a:ext uri="{FF2B5EF4-FFF2-40B4-BE49-F238E27FC236}">
                <a16:creationId xmlns:a16="http://schemas.microsoft.com/office/drawing/2014/main" id="{97D16C68-09BE-48D4-B317-0E62385A4AB7}"/>
              </a:ext>
            </a:extLst>
          </p:cNvPr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333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>
            <a:extLst>
              <a:ext uri="{FF2B5EF4-FFF2-40B4-BE49-F238E27FC236}">
                <a16:creationId xmlns:a16="http://schemas.microsoft.com/office/drawing/2014/main" id="{724F8D4B-8C2E-4306-B787-654B6E9690BC}"/>
              </a:ext>
            </a:extLst>
          </p:cNvPr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BD6EAB5C-51C9-44D9-9038-D6187D86B09C}"/>
              </a:ext>
            </a:extLst>
          </p:cNvPr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" fmla="*/ 5092700 w 9051317"/>
              <a:gd name="connsiteY0" fmla="*/ 0 h 6884544"/>
              <a:gd name="connsiteX1" fmla="*/ 8724495 w 9051317"/>
              <a:gd name="connsiteY1" fmla="*/ 12700 h 6884544"/>
              <a:gd name="connsiteX2" fmla="*/ 8832115 w 9051317"/>
              <a:gd name="connsiteY2" fmla="*/ 478995 h 6884544"/>
              <a:gd name="connsiteX3" fmla="*/ 9051317 w 9051317"/>
              <a:gd name="connsiteY3" fmla="*/ 2653428 h 6884544"/>
              <a:gd name="connsiteX4" fmla="*/ 8203435 w 9051317"/>
              <a:gd name="connsiteY4" fmla="*/ 6853135 h 6884544"/>
              <a:gd name="connsiteX5" fmla="*/ 8189236 w 9051317"/>
              <a:gd name="connsiteY5" fmla="*/ 6884544 h 6884544"/>
              <a:gd name="connsiteX6" fmla="*/ 0 w 9051317"/>
              <a:gd name="connsiteY6" fmla="*/ 6884544 h 6884544"/>
              <a:gd name="connsiteX7" fmla="*/ 5092700 w 9051317"/>
              <a:gd name="connsiteY7" fmla="*/ 0 h 6884544"/>
              <a:gd name="connsiteX0" fmla="*/ 0 w 3958617"/>
              <a:gd name="connsiteY0" fmla="*/ 0 h 6884544"/>
              <a:gd name="connsiteX1" fmla="*/ 3631795 w 3958617"/>
              <a:gd name="connsiteY1" fmla="*/ 12700 h 6884544"/>
              <a:gd name="connsiteX2" fmla="*/ 3739415 w 3958617"/>
              <a:gd name="connsiteY2" fmla="*/ 478995 h 6884544"/>
              <a:gd name="connsiteX3" fmla="*/ 3958617 w 3958617"/>
              <a:gd name="connsiteY3" fmla="*/ 2653428 h 6884544"/>
              <a:gd name="connsiteX4" fmla="*/ 3110735 w 3958617"/>
              <a:gd name="connsiteY4" fmla="*/ 6853135 h 6884544"/>
              <a:gd name="connsiteX5" fmla="*/ 3096536 w 3958617"/>
              <a:gd name="connsiteY5" fmla="*/ 6884544 h 6884544"/>
              <a:gd name="connsiteX6" fmla="*/ 0 w 3958617"/>
              <a:gd name="connsiteY6" fmla="*/ 6884544 h 6884544"/>
              <a:gd name="connsiteX7" fmla="*/ 0 w 3958617"/>
              <a:gd name="connsiteY7" fmla="*/ 0 h 6884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BB2CC4E1-7380-47A3-B004-2A40D778D829}"/>
              </a:ext>
            </a:extLst>
          </p:cNvPr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" fmla="*/ 4523504 w 7775476"/>
              <a:gd name="connsiteY0" fmla="*/ 0 h 6870674"/>
              <a:gd name="connsiteX1" fmla="*/ 7326808 w 7775476"/>
              <a:gd name="connsiteY1" fmla="*/ 12674 h 6870674"/>
              <a:gd name="connsiteX2" fmla="*/ 7370317 w 7775476"/>
              <a:gd name="connsiteY2" fmla="*/ 119746 h 6870674"/>
              <a:gd name="connsiteX3" fmla="*/ 7775476 w 7775476"/>
              <a:gd name="connsiteY3" fmla="*/ 2347313 h 6870674"/>
              <a:gd name="connsiteX4" fmla="*/ 6040912 w 7775476"/>
              <a:gd name="connsiteY4" fmla="*/ 6703392 h 6870674"/>
              <a:gd name="connsiteX5" fmla="*/ 5876541 w 7775476"/>
              <a:gd name="connsiteY5" fmla="*/ 6870674 h 6870674"/>
              <a:gd name="connsiteX6" fmla="*/ 0 w 7775476"/>
              <a:gd name="connsiteY6" fmla="*/ 6870674 h 6870674"/>
              <a:gd name="connsiteX7" fmla="*/ 4523504 w 7775476"/>
              <a:gd name="connsiteY7" fmla="*/ 0 h 6870674"/>
              <a:gd name="connsiteX0" fmla="*/ 0 w 3251972"/>
              <a:gd name="connsiteY0" fmla="*/ 0 h 6870674"/>
              <a:gd name="connsiteX1" fmla="*/ 2803304 w 3251972"/>
              <a:gd name="connsiteY1" fmla="*/ 12674 h 6870674"/>
              <a:gd name="connsiteX2" fmla="*/ 2846813 w 3251972"/>
              <a:gd name="connsiteY2" fmla="*/ 119746 h 6870674"/>
              <a:gd name="connsiteX3" fmla="*/ 3251972 w 3251972"/>
              <a:gd name="connsiteY3" fmla="*/ 2347313 h 6870674"/>
              <a:gd name="connsiteX4" fmla="*/ 1517408 w 3251972"/>
              <a:gd name="connsiteY4" fmla="*/ 6703392 h 6870674"/>
              <a:gd name="connsiteX5" fmla="*/ 1353037 w 3251972"/>
              <a:gd name="connsiteY5" fmla="*/ 6870674 h 6870674"/>
              <a:gd name="connsiteX6" fmla="*/ 0 w 3251972"/>
              <a:gd name="connsiteY6" fmla="*/ 6858000 h 6870674"/>
              <a:gd name="connsiteX7" fmla="*/ 0 w 3251972"/>
              <a:gd name="connsiteY7" fmla="*/ 0 h 6870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>
            <a:extLst>
              <a:ext uri="{FF2B5EF4-FFF2-40B4-BE49-F238E27FC236}">
                <a16:creationId xmlns:a16="http://schemas.microsoft.com/office/drawing/2014/main" id="{BEBD6282-AE46-4FC1-BD41-226149B53843}"/>
              </a:ext>
            </a:extLst>
          </p:cNvPr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453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0B79D9FE-9926-4B65-873C-101156698B56}"/>
              </a:ext>
            </a:extLst>
          </p:cNvPr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1ED53AB2-8A56-464B-B4B9-C961F4B31A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C9A4FD3-F506-4606-A295-6F8FD77765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/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63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>
            <a:extLst>
              <a:ext uri="{FF2B5EF4-FFF2-40B4-BE49-F238E27FC236}">
                <a16:creationId xmlns:a16="http://schemas.microsoft.com/office/drawing/2014/main" id="{9C2FEFC0-9A89-4F07-B1CD-33CD8C75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>
            <a:extLst>
              <a:ext uri="{FF2B5EF4-FFF2-40B4-BE49-F238E27FC236}">
                <a16:creationId xmlns:a16="http://schemas.microsoft.com/office/drawing/2014/main" id="{087AB473-276D-46A5-8DF3-B88633F40F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>
            <a:extLst>
              <a:ext uri="{FF2B5EF4-FFF2-40B4-BE49-F238E27FC236}">
                <a16:creationId xmlns:a16="http://schemas.microsoft.com/office/drawing/2014/main" id="{C3B26717-FDA4-4F26-9FCA-EBA182F70EF2}"/>
              </a:ext>
            </a:extLst>
          </p:cNvPr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C6EAC59D-4349-45BF-8343-EDDEA7B82FDE}"/>
              </a:ext>
            </a:extLst>
          </p:cNvPr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422562-90E9-478A-BD5F-F1C753494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标题 13">
            <a:extLst>
              <a:ext uri="{FF2B5EF4-FFF2-40B4-BE49-F238E27FC236}">
                <a16:creationId xmlns:a16="http://schemas.microsoft.com/office/drawing/2014/main" id="{3340E65D-34C4-46A8-BF3C-A598C812F427}"/>
              </a:ext>
            </a:extLst>
          </p:cNvPr>
          <p:cNvSpPr txBox="1">
            <a:spLocks/>
          </p:cNvSpPr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8272E20-54D5-4331-9A61-EED5BEA34270}"/>
              </a:ext>
            </a:extLst>
          </p:cNvPr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F29375F3-17D9-4F26-A5A8-65B1D2F886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6277559-1A23-4398-9EE5-991AD8C5A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6191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>
            <a:extLst>
              <a:ext uri="{FF2B5EF4-FFF2-40B4-BE49-F238E27FC236}">
                <a16:creationId xmlns:a16="http://schemas.microsoft.com/office/drawing/2014/main" id="{67FC2370-9903-431E-9BFF-5851F1A7F254}"/>
              </a:ext>
            </a:extLst>
          </p:cNvPr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C6EAC59D-4349-45BF-8343-EDDEA7B82FDE}"/>
              </a:ext>
            </a:extLst>
          </p:cNvPr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>
            <a:extLst>
              <a:ext uri="{FF2B5EF4-FFF2-40B4-BE49-F238E27FC236}">
                <a16:creationId xmlns:a16="http://schemas.microsoft.com/office/drawing/2014/main" id="{9C2FEFC0-9A89-4F07-B1CD-33CD8C75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>
            <a:extLst>
              <a:ext uri="{FF2B5EF4-FFF2-40B4-BE49-F238E27FC236}">
                <a16:creationId xmlns:a16="http://schemas.microsoft.com/office/drawing/2014/main" id="{087AB473-276D-46A5-8DF3-B88633F40F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422562-90E9-478A-BD5F-F1C753494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138471D-4522-426B-8825-789963116C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/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09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>
            <a:extLst>
              <a:ext uri="{FF2B5EF4-FFF2-40B4-BE49-F238E27FC236}">
                <a16:creationId xmlns:a16="http://schemas.microsoft.com/office/drawing/2014/main" id="{9C2FEFC0-9A89-4F07-B1CD-33CD8C75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>
            <a:extLst>
              <a:ext uri="{FF2B5EF4-FFF2-40B4-BE49-F238E27FC236}">
                <a16:creationId xmlns:a16="http://schemas.microsoft.com/office/drawing/2014/main" id="{087AB473-276D-46A5-8DF3-B88633F40F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5E2D012-770F-467C-AB53-8051EA55EFDF}"/>
              </a:ext>
            </a:extLst>
          </p:cNvPr>
          <p:cNvCxnSpPr>
            <a:cxnSpLocks/>
          </p:cNvCxnSpPr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26385CF2-BF7F-4D1B-B7F7-C14846B24D94}"/>
              </a:ext>
            </a:extLst>
          </p:cNvPr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AAFD3512-4D16-4604-BEE9-BB330CE60F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648C9C3-6044-43DE-BE80-7786E0BE3A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/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637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9C3CF109-AFDF-4405-B2CB-EE413ABA97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70" r:id="rId2"/>
    <p:sldLayoutId id="2147483692" r:id="rId3"/>
    <p:sldLayoutId id="2147483693" r:id="rId4"/>
    <p:sldLayoutId id="2147483697" r:id="rId5"/>
    <p:sldLayoutId id="2147483675" r:id="rId6"/>
    <p:sldLayoutId id="2147483680" r:id="rId7"/>
    <p:sldLayoutId id="2147483696" r:id="rId8"/>
    <p:sldLayoutId id="2147483681" r:id="rId9"/>
    <p:sldLayoutId id="2147483651" r:id="rId10"/>
    <p:sldLayoutId id="2147483695" r:id="rId11"/>
    <p:sldLayoutId id="2147483684" r:id="rId12"/>
    <p:sldLayoutId id="2147483652" r:id="rId13"/>
    <p:sldLayoutId id="214748369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29" y="1413370"/>
            <a:ext cx="7854983" cy="2566099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zh-CN" altLang="en-US" sz="4800" spc="600" dirty="0"/>
              <a:t>嵌入式系统与接口技术</a:t>
            </a:r>
            <a:br>
              <a:rPr lang="en-US" altLang="zh-CN" spc="600" dirty="0"/>
            </a:br>
            <a:r>
              <a:rPr lang="zh-CN" altLang="en-US" sz="3200" spc="600" dirty="0"/>
              <a:t>实验</a:t>
            </a:r>
            <a:r>
              <a:rPr lang="en-US" altLang="zh-CN" sz="3200" spc="600" dirty="0"/>
              <a:t>2</a:t>
            </a:r>
            <a:r>
              <a:rPr lang="zh-CN" altLang="en-US" sz="3200" spc="600" dirty="0"/>
              <a:t>：</a:t>
            </a:r>
            <a:r>
              <a:rPr lang="en-US" altLang="zh-CN" sz="3200" spc="600" dirty="0"/>
              <a:t>I2C GPIO </a:t>
            </a:r>
            <a:r>
              <a:rPr lang="zh-CN" altLang="en-US" sz="3200" spc="600" dirty="0"/>
              <a:t>扩展及   </a:t>
            </a:r>
            <a:r>
              <a:rPr lang="en-US" altLang="zh-CN" sz="3200" spc="600" dirty="0"/>
              <a:t>SYSTICK </a:t>
            </a:r>
            <a:r>
              <a:rPr lang="zh-CN" altLang="en-US" sz="3200" spc="600" dirty="0"/>
              <a:t>中断实验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01234" y="4465711"/>
            <a:ext cx="6933903" cy="598488"/>
          </a:xfrm>
        </p:spPr>
        <p:txBody>
          <a:bodyPr/>
          <a:lstStyle/>
          <a:p>
            <a:r>
              <a:rPr lang="zh-CN" altLang="en-US" spc="600" dirty="0"/>
              <a:t>姓名：张文康</a:t>
            </a:r>
            <a:endParaRPr lang="en-US" altLang="zh-CN" spc="600" dirty="0"/>
          </a:p>
          <a:p>
            <a:r>
              <a:rPr lang="zh-CN" altLang="en-US" spc="600" dirty="0"/>
              <a:t>学号：</a:t>
            </a:r>
            <a:r>
              <a:rPr lang="en-US" altLang="zh-CN" spc="600" dirty="0"/>
              <a:t>522021910121</a:t>
            </a:r>
            <a:endParaRPr lang="zh-CN" altLang="en-US" spc="600" dirty="0"/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10263308" cy="474803"/>
          </a:xfrm>
        </p:spPr>
        <p:txBody>
          <a:bodyPr/>
          <a:lstStyle/>
          <a:p>
            <a:r>
              <a:rPr lang="en-US" altLang="zh-CN" dirty="0"/>
              <a:t>TASK4:</a:t>
            </a:r>
            <a:r>
              <a:rPr lang="zh-CN" altLang="en-US" dirty="0"/>
              <a:t>跑马灯的变频控制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10</a:t>
            </a:fld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28796BE-475A-6761-826F-CB3D1A320BDC}"/>
              </a:ext>
            </a:extLst>
          </p:cNvPr>
          <p:cNvGrpSpPr/>
          <p:nvPr/>
        </p:nvGrpSpPr>
        <p:grpSpPr>
          <a:xfrm>
            <a:off x="1113753" y="1638713"/>
            <a:ext cx="10362945" cy="4319324"/>
            <a:chOff x="892372" y="1699481"/>
            <a:chExt cx="10406431" cy="3884614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C0AC5523-EBB8-2ACD-8BF6-1DD8FD1B7BD1}"/>
                </a:ext>
              </a:extLst>
            </p:cNvPr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7" name="矩形: 圆顶角 6">
              <a:extLst>
                <a:ext uri="{FF2B5EF4-FFF2-40B4-BE49-F238E27FC236}">
                  <a16:creationId xmlns:a16="http://schemas.microsoft.com/office/drawing/2014/main" id="{724F76E4-22D0-D8F2-22DA-8AE18437AF00}"/>
                </a:ext>
              </a:extLst>
            </p:cNvPr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8" name="文本占位符 1">
            <a:extLst>
              <a:ext uri="{FF2B5EF4-FFF2-40B4-BE49-F238E27FC236}">
                <a16:creationId xmlns:a16="http://schemas.microsoft.com/office/drawing/2014/main" id="{7D49E245-70D2-35C6-5F58-0D5BE7E6D0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33782" y="2093268"/>
            <a:ext cx="9400154" cy="3643388"/>
          </a:xfrm>
        </p:spPr>
        <p:txBody>
          <a:bodyPr/>
          <a:lstStyle/>
          <a:p>
            <a:pPr algn="just"/>
            <a:r>
              <a:rPr lang="zh-CN" altLang="en-US" sz="1800" b="0" dirty="0"/>
              <a:t>用 </a:t>
            </a:r>
            <a:r>
              <a:rPr lang="en-US" altLang="zh-CN" sz="1800" b="0" dirty="0"/>
              <a:t>USR_SW1 </a:t>
            </a:r>
            <a:r>
              <a:rPr lang="zh-CN" altLang="en-US" sz="1800" b="0" dirty="0"/>
              <a:t>控制跑马灯的频率，以 </a:t>
            </a:r>
            <a:r>
              <a:rPr lang="en-US" altLang="zh-CN" sz="1800" b="0" dirty="0"/>
              <a:t>4 </a:t>
            </a:r>
            <a:r>
              <a:rPr lang="zh-CN" altLang="en-US" sz="1800" b="0" dirty="0"/>
              <a:t>为模，循环往复</a:t>
            </a:r>
          </a:p>
          <a:p>
            <a:pPr algn="just"/>
            <a:r>
              <a:rPr lang="zh-CN" altLang="en-US" sz="1800" b="0" dirty="0"/>
              <a:t>按第 </a:t>
            </a:r>
            <a:r>
              <a:rPr lang="en-US" altLang="zh-CN" sz="1800" b="0" dirty="0"/>
              <a:t>1 </a:t>
            </a:r>
            <a:r>
              <a:rPr lang="zh-CN" altLang="en-US" sz="1800" b="0" dirty="0"/>
              <a:t>下，间隔为 </a:t>
            </a:r>
            <a:r>
              <a:rPr lang="en-US" altLang="zh-CN" sz="1800" b="0" dirty="0"/>
              <a:t>1S</a:t>
            </a:r>
          </a:p>
          <a:p>
            <a:pPr algn="just"/>
            <a:r>
              <a:rPr lang="zh-CN" altLang="en-US" sz="1800" b="0" dirty="0"/>
              <a:t>按第 </a:t>
            </a:r>
            <a:r>
              <a:rPr lang="en-US" altLang="zh-CN" sz="1800" b="0" dirty="0"/>
              <a:t>2 </a:t>
            </a:r>
            <a:r>
              <a:rPr lang="zh-CN" altLang="en-US" sz="1800" b="0" dirty="0"/>
              <a:t>下，间隔为 </a:t>
            </a:r>
            <a:r>
              <a:rPr lang="en-US" altLang="zh-CN" sz="1800" b="0" dirty="0"/>
              <a:t>2S</a:t>
            </a:r>
          </a:p>
          <a:p>
            <a:pPr algn="just"/>
            <a:r>
              <a:rPr lang="zh-CN" altLang="en-US" sz="1800" b="0" dirty="0"/>
              <a:t>按第 </a:t>
            </a:r>
            <a:r>
              <a:rPr lang="en-US" altLang="zh-CN" sz="1800" b="0" dirty="0"/>
              <a:t>3 </a:t>
            </a:r>
            <a:r>
              <a:rPr lang="zh-CN" altLang="en-US" sz="1800" b="0" dirty="0"/>
              <a:t>下，间隔为 </a:t>
            </a:r>
            <a:r>
              <a:rPr lang="en-US" altLang="zh-CN" sz="1800" b="0" dirty="0"/>
              <a:t>0.2S</a:t>
            </a:r>
          </a:p>
          <a:p>
            <a:pPr algn="just"/>
            <a:r>
              <a:rPr lang="zh-CN" altLang="en-US" sz="1800" b="0" dirty="0"/>
              <a:t>按第 </a:t>
            </a:r>
            <a:r>
              <a:rPr lang="en-US" altLang="zh-CN" sz="1800" b="0" dirty="0"/>
              <a:t>4 </a:t>
            </a:r>
            <a:r>
              <a:rPr lang="zh-CN" altLang="en-US" sz="1800" b="0" dirty="0"/>
              <a:t>下，回到上电初始状态，间隔 </a:t>
            </a:r>
            <a:r>
              <a:rPr lang="en-US" altLang="zh-CN" sz="1800" b="0" dirty="0"/>
              <a:t>0.5S</a:t>
            </a:r>
          </a:p>
          <a:p>
            <a:pPr algn="just"/>
            <a:r>
              <a:rPr lang="zh-CN" altLang="en-US" sz="1800" b="0" dirty="0"/>
              <a:t>实现方式：记录按下</a:t>
            </a:r>
            <a:r>
              <a:rPr lang="en-US" altLang="zh-CN" sz="1800" b="0" dirty="0"/>
              <a:t>SW1</a:t>
            </a:r>
            <a:r>
              <a:rPr lang="zh-CN" altLang="en-US" sz="1800" b="0" dirty="0"/>
              <a:t>的次数，再选择对应周期即可</a:t>
            </a:r>
            <a:endParaRPr lang="en-US" altLang="zh-CN" sz="1800" b="0" dirty="0"/>
          </a:p>
          <a:p>
            <a:pPr algn="just"/>
            <a:endParaRPr lang="zh-CN" altLang="en-US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477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10263308" cy="474803"/>
          </a:xfrm>
        </p:spPr>
        <p:txBody>
          <a:bodyPr/>
          <a:lstStyle/>
          <a:p>
            <a:r>
              <a:rPr lang="en-US" altLang="zh-CN" dirty="0"/>
              <a:t>TASK4:</a:t>
            </a:r>
            <a:r>
              <a:rPr lang="zh-CN" altLang="en-US" dirty="0"/>
              <a:t>跑马灯的变频控制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11</a:t>
            </a:fld>
            <a:endParaRPr lang="zh-CN" altLang="en-US"/>
          </a:p>
        </p:txBody>
      </p:sp>
      <p:pic>
        <p:nvPicPr>
          <p:cNvPr id="10" name="1e0ff075ff3e9f8ecb8119a57ac9facc">
            <a:hlinkClick r:id="" action="ppaction://media"/>
            <a:extLst>
              <a:ext uri="{FF2B5EF4-FFF2-40B4-BE49-F238E27FC236}">
                <a16:creationId xmlns:a16="http://schemas.microsoft.com/office/drawing/2014/main" id="{73FD7793-AF72-5575-61D7-8EE4F772B9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50221" y="1518717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310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10263308" cy="474803"/>
          </a:xfrm>
        </p:spPr>
        <p:txBody>
          <a:bodyPr/>
          <a:lstStyle/>
          <a:p>
            <a:r>
              <a:rPr lang="en-US" altLang="zh-CN" dirty="0"/>
              <a:t>TASK5:</a:t>
            </a:r>
            <a:r>
              <a:rPr lang="zh-CN" altLang="en-US" dirty="0"/>
              <a:t>时钟功能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12</a:t>
            </a:fld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28796BE-475A-6761-826F-CB3D1A320BDC}"/>
              </a:ext>
            </a:extLst>
          </p:cNvPr>
          <p:cNvGrpSpPr/>
          <p:nvPr/>
        </p:nvGrpSpPr>
        <p:grpSpPr>
          <a:xfrm>
            <a:off x="1113753" y="1638713"/>
            <a:ext cx="10362945" cy="4319324"/>
            <a:chOff x="892372" y="1699481"/>
            <a:chExt cx="10406431" cy="3884614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C0AC5523-EBB8-2ACD-8BF6-1DD8FD1B7BD1}"/>
                </a:ext>
              </a:extLst>
            </p:cNvPr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7" name="矩形: 圆顶角 6">
              <a:extLst>
                <a:ext uri="{FF2B5EF4-FFF2-40B4-BE49-F238E27FC236}">
                  <a16:creationId xmlns:a16="http://schemas.microsoft.com/office/drawing/2014/main" id="{724F76E4-22D0-D8F2-22DA-8AE18437AF00}"/>
                </a:ext>
              </a:extLst>
            </p:cNvPr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8" name="文本占位符 1">
            <a:extLst>
              <a:ext uri="{FF2B5EF4-FFF2-40B4-BE49-F238E27FC236}">
                <a16:creationId xmlns:a16="http://schemas.microsoft.com/office/drawing/2014/main" id="{7D49E245-70D2-35C6-5F58-0D5BE7E6D0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33782" y="2093268"/>
            <a:ext cx="9400154" cy="3643388"/>
          </a:xfrm>
        </p:spPr>
        <p:txBody>
          <a:bodyPr/>
          <a:lstStyle/>
          <a:p>
            <a:pPr algn="just"/>
            <a:r>
              <a:rPr lang="zh-CN" altLang="en-US" sz="1800" b="0" dirty="0"/>
              <a:t>在数码管上最左端显示分钟</a:t>
            </a:r>
            <a:r>
              <a:rPr lang="en-US" altLang="zh-CN" sz="1800" b="0" dirty="0"/>
              <a:t>+</a:t>
            </a:r>
            <a:r>
              <a:rPr lang="zh-CN" altLang="en-US" sz="1800" b="0" dirty="0"/>
              <a:t>秒数，其中分钟及秒数均为 </a:t>
            </a:r>
            <a:r>
              <a:rPr lang="en-US" altLang="zh-CN" sz="1800" b="0" dirty="0"/>
              <a:t>2 </a:t>
            </a:r>
            <a:r>
              <a:rPr lang="zh-CN" altLang="en-US" sz="1800" b="0" dirty="0"/>
              <a:t>位数字。</a:t>
            </a:r>
          </a:p>
          <a:p>
            <a:pPr algn="just"/>
            <a:r>
              <a:rPr lang="zh-CN" altLang="en-US" sz="1800" b="0" dirty="0"/>
              <a:t>每隔一秒，自动加 </a:t>
            </a:r>
            <a:r>
              <a:rPr lang="en-US" altLang="zh-CN" sz="1800" b="0" dirty="0"/>
              <a:t>1</a:t>
            </a:r>
            <a:r>
              <a:rPr lang="zh-CN" altLang="en-US" sz="1800" b="0" dirty="0"/>
              <a:t>，当秒数到 </a:t>
            </a:r>
            <a:r>
              <a:rPr lang="en-US" altLang="zh-CN" sz="1800" b="0" dirty="0"/>
              <a:t>60 </a:t>
            </a:r>
            <a:r>
              <a:rPr lang="zh-CN" altLang="en-US" sz="1800" b="0" dirty="0"/>
              <a:t>时，自动分钟加 </a:t>
            </a:r>
            <a:r>
              <a:rPr lang="en-US" altLang="zh-CN" sz="1800" b="0" dirty="0"/>
              <a:t>1</a:t>
            </a:r>
            <a:r>
              <a:rPr lang="zh-CN" altLang="en-US" sz="1800" b="0" dirty="0"/>
              <a:t>，秒数回到 </a:t>
            </a:r>
            <a:r>
              <a:rPr lang="en-US" altLang="zh-CN" sz="1800" b="0" dirty="0"/>
              <a:t>00</a:t>
            </a:r>
            <a:r>
              <a:rPr lang="zh-CN" altLang="en-US" sz="1800" b="0" dirty="0"/>
              <a:t>，分钟及秒数显示范围 </a:t>
            </a:r>
            <a:r>
              <a:rPr lang="en-US" altLang="zh-CN" sz="1800" b="0" dirty="0"/>
              <a:t>00~59</a:t>
            </a:r>
            <a:r>
              <a:rPr lang="zh-CN" altLang="en-US" sz="1800" b="0" dirty="0"/>
              <a:t>。</a:t>
            </a:r>
          </a:p>
          <a:p>
            <a:pPr algn="just"/>
            <a:r>
              <a:rPr lang="zh-CN" altLang="en-US" sz="1800" b="0" dirty="0"/>
              <a:t>当按下 </a:t>
            </a:r>
            <a:r>
              <a:rPr lang="en-US" altLang="zh-CN" sz="1800" b="0" dirty="0"/>
              <a:t>USR_SW1 </a:t>
            </a:r>
            <a:r>
              <a:rPr lang="zh-CN" altLang="en-US" sz="1800" b="0" dirty="0"/>
              <a:t>时，秒数自动加 </a:t>
            </a:r>
            <a:r>
              <a:rPr lang="en-US" altLang="zh-CN" sz="1800" b="0" dirty="0"/>
              <a:t>1</a:t>
            </a:r>
            <a:r>
              <a:rPr lang="zh-CN" altLang="en-US" sz="1800" b="0" dirty="0"/>
              <a:t>；当按下 </a:t>
            </a:r>
            <a:r>
              <a:rPr lang="en-US" altLang="zh-CN" sz="1800" b="0" dirty="0"/>
              <a:t>USR_SW2 </a:t>
            </a:r>
            <a:r>
              <a:rPr lang="zh-CN" altLang="en-US" sz="1800" b="0" dirty="0"/>
              <a:t>时，分钟自动加 </a:t>
            </a:r>
            <a:r>
              <a:rPr lang="en-US" altLang="zh-CN" sz="1800" b="0" dirty="0"/>
              <a:t>1</a:t>
            </a:r>
            <a:r>
              <a:rPr lang="zh-CN" altLang="en-US" sz="1800" b="0" dirty="0"/>
              <a:t>；当按下以上一个或两个按键不松开时，对应的显示跳变数每隔 </a:t>
            </a:r>
            <a:r>
              <a:rPr lang="en-US" altLang="zh-CN" sz="1800" b="0" dirty="0"/>
              <a:t>200mS </a:t>
            </a:r>
            <a:r>
              <a:rPr lang="zh-CN" altLang="en-US" sz="1800" b="0" dirty="0"/>
              <a:t>自动加 </a:t>
            </a:r>
            <a:r>
              <a:rPr lang="en-US" altLang="zh-CN" sz="1800" b="0" dirty="0"/>
              <a:t>1</a:t>
            </a:r>
            <a:r>
              <a:rPr lang="zh-CN" altLang="en-US" sz="1800" b="0" dirty="0"/>
              <a:t>。即如下按下 </a:t>
            </a:r>
            <a:r>
              <a:rPr lang="en-US" altLang="zh-CN" sz="1800" b="0" dirty="0"/>
              <a:t>USR_SW1 1S</a:t>
            </a:r>
            <a:r>
              <a:rPr lang="zh-CN" altLang="en-US" sz="1800" b="0" dirty="0"/>
              <a:t>，则显示跳变秒数加 </a:t>
            </a:r>
            <a:r>
              <a:rPr lang="en-US" altLang="zh-CN" sz="1800" b="0" dirty="0"/>
              <a:t>5</a:t>
            </a:r>
          </a:p>
          <a:p>
            <a:pPr algn="just"/>
            <a:endParaRPr lang="zh-CN" altLang="en-US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597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10263308" cy="474803"/>
          </a:xfrm>
        </p:spPr>
        <p:txBody>
          <a:bodyPr/>
          <a:lstStyle/>
          <a:p>
            <a:r>
              <a:rPr lang="en-US" altLang="zh-CN" dirty="0"/>
              <a:t>TASK5:</a:t>
            </a:r>
            <a:r>
              <a:rPr lang="zh-CN" altLang="en-US" dirty="0"/>
              <a:t>时钟功能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13</a:t>
            </a:fld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9B970A1-A962-E7C5-2B4D-50005E45C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283" y="1631290"/>
            <a:ext cx="5267898" cy="439717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4BC477F-EC6B-E322-AA0A-D6787DCD2F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5014" y="1435976"/>
            <a:ext cx="3143437" cy="478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621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10263308" cy="474803"/>
          </a:xfrm>
        </p:spPr>
        <p:txBody>
          <a:bodyPr/>
          <a:lstStyle/>
          <a:p>
            <a:r>
              <a:rPr lang="en-US" altLang="zh-CN" dirty="0"/>
              <a:t>TASK5:</a:t>
            </a:r>
            <a:r>
              <a:rPr lang="zh-CN" altLang="en-US" dirty="0"/>
              <a:t>时钟功能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14</a:t>
            </a:fld>
            <a:endParaRPr lang="zh-CN" altLang="en-US"/>
          </a:p>
        </p:txBody>
      </p:sp>
      <p:pic>
        <p:nvPicPr>
          <p:cNvPr id="10" name="29b56e0592c000a9c218dbeebc3957d5">
            <a:hlinkClick r:id="" action="ppaction://media"/>
            <a:extLst>
              <a:ext uri="{FF2B5EF4-FFF2-40B4-BE49-F238E27FC236}">
                <a16:creationId xmlns:a16="http://schemas.microsoft.com/office/drawing/2014/main" id="{F048D532-C8C7-D88E-1619-43E0CFC227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4167187" y="198374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38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10263308" cy="474803"/>
          </a:xfrm>
        </p:spPr>
        <p:txBody>
          <a:bodyPr/>
          <a:lstStyle/>
          <a:p>
            <a:r>
              <a:rPr lang="zh-CN" altLang="en-US" dirty="0"/>
              <a:t>讨论与思考总结</a:t>
            </a:r>
            <a:endParaRPr lang="zh-CN" altLang="en-US" b="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15</a:t>
            </a:fld>
            <a:endParaRPr lang="zh-CN" altLang="en-US"/>
          </a:p>
        </p:txBody>
      </p:sp>
      <p:sp>
        <p:nvSpPr>
          <p:cNvPr id="4" name="文本占位符 1">
            <a:extLst>
              <a:ext uri="{FF2B5EF4-FFF2-40B4-BE49-F238E27FC236}">
                <a16:creationId xmlns:a16="http://schemas.microsoft.com/office/drawing/2014/main" id="{58C64E23-2119-DB8C-A995-475B51FA50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49636" y="1945724"/>
            <a:ext cx="9810466" cy="2898027"/>
          </a:xfrm>
        </p:spPr>
        <p:txBody>
          <a:bodyPr/>
          <a:lstStyle/>
          <a:p>
            <a:pPr marL="0" indent="0" algn="just">
              <a:buNone/>
            </a:pP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问题：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E8E8E8"/>
                </a:highlight>
              </a:rPr>
              <a:t>无法实现同时显示多个不同的数字</a:t>
            </a:r>
            <a:endParaRPr lang="en-US" altLang="zh-CN" sz="2000" b="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E8E8E8"/>
              </a:highlight>
            </a:endParaRPr>
          </a:p>
          <a:p>
            <a:pPr marL="0" indent="0" algn="just">
              <a:buNone/>
            </a:pPr>
            <a:r>
              <a:rPr lang="zh-CN" altLang="en-US" sz="2000" b="0" dirty="0"/>
              <a:t>原因：刷新时间太长</a:t>
            </a:r>
            <a:endParaRPr lang="en-US" altLang="zh-CN" sz="2000" b="0" dirty="0"/>
          </a:p>
          <a:p>
            <a:pPr marL="0" indent="0">
              <a:buNone/>
            </a:pP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解决：在</a:t>
            </a:r>
            <a:r>
              <a:rPr lang="en-US" altLang="zh-CN" sz="2000" b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SysTick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中断服务函数中计时</a:t>
            </a: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1ms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，主程序中每</a:t>
            </a: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1ms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刷新一次数码管，遍历所有数字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2A28A6A-2236-BF9A-E64E-4006F6EAE902}"/>
              </a:ext>
            </a:extLst>
          </p:cNvPr>
          <p:cNvGrpSpPr/>
          <p:nvPr/>
        </p:nvGrpSpPr>
        <p:grpSpPr>
          <a:xfrm>
            <a:off x="1190755" y="1668905"/>
            <a:ext cx="10460818" cy="4539390"/>
            <a:chOff x="892372" y="1699481"/>
            <a:chExt cx="10406431" cy="3884614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9D9F977B-29F0-E791-6340-2466CFA048BE}"/>
                </a:ext>
              </a:extLst>
            </p:cNvPr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8" name="矩形: 圆顶角 7">
              <a:extLst>
                <a:ext uri="{FF2B5EF4-FFF2-40B4-BE49-F238E27FC236}">
                  <a16:creationId xmlns:a16="http://schemas.microsoft.com/office/drawing/2014/main" id="{20F602DB-CEB1-59BC-7ADB-286A195C0AD3}"/>
                </a:ext>
              </a:extLst>
            </p:cNvPr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00385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4542EF4-2CD2-414F-BB8A-5F063B6691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5160" y="2667000"/>
            <a:ext cx="7054894" cy="1066800"/>
          </a:xfrm>
        </p:spPr>
        <p:txBody>
          <a:bodyPr/>
          <a:lstStyle/>
          <a:p>
            <a:pPr algn="ctr"/>
            <a:r>
              <a:rPr lang="zh-CN" altLang="en-US" sz="6600" dirty="0"/>
              <a:t>感谢您的关注</a:t>
            </a:r>
            <a:endParaRPr lang="en-US" altLang="zh-CN" sz="6600" dirty="0"/>
          </a:p>
          <a:p>
            <a:pPr algn="ctr"/>
            <a:r>
              <a:rPr lang="en-US" altLang="zh-CN" sz="3600" b="0" dirty="0"/>
              <a:t>THANK YOU</a:t>
            </a:r>
            <a:endParaRPr lang="zh-CN" altLang="en-US" sz="3600" b="0" dirty="0"/>
          </a:p>
        </p:txBody>
      </p:sp>
    </p:spTree>
    <p:extLst>
      <p:ext uri="{BB962C8B-B14F-4D97-AF65-F5344CB8AC3E}">
        <p14:creationId xmlns:p14="http://schemas.microsoft.com/office/powerpoint/2010/main" val="3894037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04">
            <a:extLst>
              <a:ext uri="{FF2B5EF4-FFF2-40B4-BE49-F238E27FC236}">
                <a16:creationId xmlns:a16="http://schemas.microsoft.com/office/drawing/2014/main" id="{7EBC8E2A-62A2-4D66-B11D-604E0DF72437}"/>
              </a:ext>
            </a:extLst>
          </p:cNvPr>
          <p:cNvSpPr txBox="1"/>
          <p:nvPr/>
        </p:nvSpPr>
        <p:spPr>
          <a:xfrm>
            <a:off x="5730441" y="4557985"/>
            <a:ext cx="5611015" cy="533401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125000"/>
              </a:lnSpc>
            </a:pPr>
            <a:r>
              <a:rPr lang="zh-CN" altLang="en-US" sz="1400" spc="28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讨论题：跑马灯的变频控制</a:t>
            </a:r>
            <a:endParaRPr lang="zh-CN" altLang="en-US" sz="9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Object 205">
            <a:extLst>
              <a:ext uri="{FF2B5EF4-FFF2-40B4-BE49-F238E27FC236}">
                <a16:creationId xmlns:a16="http://schemas.microsoft.com/office/drawing/2014/main" id="{3EA3E62A-1151-422E-A13B-82B6BCBD930C}"/>
              </a:ext>
            </a:extLst>
          </p:cNvPr>
          <p:cNvSpPr txBox="1"/>
          <p:nvPr/>
        </p:nvSpPr>
        <p:spPr>
          <a:xfrm>
            <a:off x="4944595" y="4138031"/>
            <a:ext cx="54381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3000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TASK4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Object 206">
            <a:extLst>
              <a:ext uri="{FF2B5EF4-FFF2-40B4-BE49-F238E27FC236}">
                <a16:creationId xmlns:a16="http://schemas.microsoft.com/office/drawing/2014/main" id="{4E0085BB-61AD-49D5-AB25-AF00667A56D8}"/>
              </a:ext>
            </a:extLst>
          </p:cNvPr>
          <p:cNvSpPr txBox="1"/>
          <p:nvPr/>
        </p:nvSpPr>
        <p:spPr>
          <a:xfrm>
            <a:off x="5730441" y="2536692"/>
            <a:ext cx="5204059" cy="5334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125000"/>
              </a:lnSpc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选做：事件的优先级控制</a:t>
            </a:r>
          </a:p>
        </p:txBody>
      </p:sp>
      <p:sp>
        <p:nvSpPr>
          <p:cNvPr id="5" name="Object 207">
            <a:extLst>
              <a:ext uri="{FF2B5EF4-FFF2-40B4-BE49-F238E27FC236}">
                <a16:creationId xmlns:a16="http://schemas.microsoft.com/office/drawing/2014/main" id="{1FE7D1AB-0F6A-4246-AA09-AD6DF02621F6}"/>
              </a:ext>
            </a:extLst>
          </p:cNvPr>
          <p:cNvSpPr txBox="1"/>
          <p:nvPr/>
        </p:nvSpPr>
        <p:spPr>
          <a:xfrm>
            <a:off x="4931896" y="2015373"/>
            <a:ext cx="54635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3000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TASK2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Object 208">
            <a:extLst>
              <a:ext uri="{FF2B5EF4-FFF2-40B4-BE49-F238E27FC236}">
                <a16:creationId xmlns:a16="http://schemas.microsoft.com/office/drawing/2014/main" id="{374DDBDB-7821-4186-A4DA-290909C941F6}"/>
              </a:ext>
            </a:extLst>
          </p:cNvPr>
          <p:cNvSpPr txBox="1"/>
          <p:nvPr/>
        </p:nvSpPr>
        <p:spPr>
          <a:xfrm>
            <a:off x="5749491" y="1404404"/>
            <a:ext cx="5204059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125000"/>
              </a:lnSpc>
            </a:pPr>
            <a:r>
              <a:rPr lang="zh-CN" altLang="en-US" sz="1400" spc="28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中断实现跑马灯及数码管循环显示、按下</a:t>
            </a:r>
            <a:r>
              <a:rPr lang="en-US" altLang="zh-CN" sz="1400" spc="28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SW1</a:t>
            </a:r>
            <a:r>
              <a:rPr lang="zh-CN" altLang="en-US" sz="1400" spc="28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暂停</a:t>
            </a:r>
            <a:endParaRPr lang="zh-CN" altLang="en-US" sz="9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Object 209">
            <a:extLst>
              <a:ext uri="{FF2B5EF4-FFF2-40B4-BE49-F238E27FC236}">
                <a16:creationId xmlns:a16="http://schemas.microsoft.com/office/drawing/2014/main" id="{560C5A8C-9FCB-43B5-9294-427E97E12054}"/>
              </a:ext>
            </a:extLst>
          </p:cNvPr>
          <p:cNvSpPr txBox="1"/>
          <p:nvPr/>
        </p:nvSpPr>
        <p:spPr>
          <a:xfrm>
            <a:off x="4944595" y="949491"/>
            <a:ext cx="5469940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3000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TASK1</a:t>
            </a:r>
            <a:endParaRPr lang="zh-CN" altLang="en-US" sz="900" spc="3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bject 204">
            <a:extLst>
              <a:ext uri="{FF2B5EF4-FFF2-40B4-BE49-F238E27FC236}">
                <a16:creationId xmlns:a16="http://schemas.microsoft.com/office/drawing/2014/main" id="{6AAD5ABC-EE82-46A3-9DCD-C0AA741C6570}"/>
              </a:ext>
            </a:extLst>
          </p:cNvPr>
          <p:cNvSpPr txBox="1"/>
          <p:nvPr/>
        </p:nvSpPr>
        <p:spPr>
          <a:xfrm>
            <a:off x="5717742" y="3650397"/>
            <a:ext cx="5204059" cy="5334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125000"/>
              </a:lnSpc>
            </a:pPr>
            <a:r>
              <a:rPr lang="zh-CN" altLang="en-US" sz="1400" spc="28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讨论题：跑马灯及数码管的双位显示</a:t>
            </a:r>
            <a:endParaRPr lang="zh-CN" altLang="en-US" sz="9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Object 205">
            <a:extLst>
              <a:ext uri="{FF2B5EF4-FFF2-40B4-BE49-F238E27FC236}">
                <a16:creationId xmlns:a16="http://schemas.microsoft.com/office/drawing/2014/main" id="{11BDC666-5144-4369-8219-ACB373001255}"/>
              </a:ext>
            </a:extLst>
          </p:cNvPr>
          <p:cNvSpPr txBox="1"/>
          <p:nvPr/>
        </p:nvSpPr>
        <p:spPr>
          <a:xfrm>
            <a:off x="4931896" y="3128067"/>
            <a:ext cx="54381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3000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TASK3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F7F15BD3-F4F6-4459-8BDF-DE4BA0C32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11" name="Object 204">
            <a:extLst>
              <a:ext uri="{FF2B5EF4-FFF2-40B4-BE49-F238E27FC236}">
                <a16:creationId xmlns:a16="http://schemas.microsoft.com/office/drawing/2014/main" id="{B93D2F6E-7EC8-12BF-7DEB-AF6083CB8499}"/>
              </a:ext>
            </a:extLst>
          </p:cNvPr>
          <p:cNvSpPr txBox="1"/>
          <p:nvPr/>
        </p:nvSpPr>
        <p:spPr>
          <a:xfrm>
            <a:off x="5749491" y="5650645"/>
            <a:ext cx="5611015" cy="533401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125000"/>
              </a:lnSpc>
            </a:pPr>
            <a:r>
              <a:rPr lang="zh-CN" altLang="en-US" sz="1400" spc="28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讨论题：时钟功能</a:t>
            </a:r>
            <a:endParaRPr lang="zh-CN" altLang="en-US" sz="9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Object 205">
            <a:extLst>
              <a:ext uri="{FF2B5EF4-FFF2-40B4-BE49-F238E27FC236}">
                <a16:creationId xmlns:a16="http://schemas.microsoft.com/office/drawing/2014/main" id="{CC195E5A-3344-DDEF-1D5A-B66768AD4664}"/>
              </a:ext>
            </a:extLst>
          </p:cNvPr>
          <p:cNvSpPr txBox="1"/>
          <p:nvPr/>
        </p:nvSpPr>
        <p:spPr>
          <a:xfrm>
            <a:off x="4931896" y="5129769"/>
            <a:ext cx="54381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3000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TASK5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762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TASK1: </a:t>
            </a:r>
            <a:r>
              <a:rPr lang="zh-CN" altLang="en-US" dirty="0"/>
              <a:t>跑马灯及循环数码管的中断实现</a:t>
            </a:r>
            <a:endParaRPr lang="zh-CN" altLang="en-US" b="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3</a:t>
            </a:fld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C530F81-8A7D-CF5A-6EE5-514364FF3536}"/>
              </a:ext>
            </a:extLst>
          </p:cNvPr>
          <p:cNvGrpSpPr/>
          <p:nvPr/>
        </p:nvGrpSpPr>
        <p:grpSpPr>
          <a:xfrm>
            <a:off x="1145405" y="1643192"/>
            <a:ext cx="9521586" cy="4135816"/>
            <a:chOff x="892372" y="1699481"/>
            <a:chExt cx="10406431" cy="3884614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86631EBE-2D98-CC76-0037-9728642C5FDC}"/>
                </a:ext>
              </a:extLst>
            </p:cNvPr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8" name="矩形: 圆顶角 7">
              <a:extLst>
                <a:ext uri="{FF2B5EF4-FFF2-40B4-BE49-F238E27FC236}">
                  <a16:creationId xmlns:a16="http://schemas.microsoft.com/office/drawing/2014/main" id="{61BF20FE-9C8A-0789-1719-D3CDE78AD0BD}"/>
                </a:ext>
              </a:extLst>
            </p:cNvPr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C4CCDF89-4ED0-050C-4019-1C77348A59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25009" y="2066406"/>
            <a:ext cx="8874354" cy="3148402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zh-CN" altLang="en-US" sz="1800" b="0" dirty="0"/>
              <a:t>对于实验要求</a:t>
            </a:r>
            <a:r>
              <a:rPr lang="en-US" altLang="zh-CN" sz="1800" b="0" dirty="0"/>
              <a:t>2~4</a:t>
            </a:r>
            <a:r>
              <a:rPr lang="zh-CN" altLang="en-US" sz="1800" b="0" dirty="0"/>
              <a:t>，我们合并进行：</a:t>
            </a:r>
            <a:endParaRPr lang="en-US" altLang="zh-CN" sz="1800" b="0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1800" b="0" dirty="0"/>
              <a:t>	</a:t>
            </a:r>
            <a:r>
              <a:rPr lang="zh-CN" altLang="en-US" sz="1800" b="0" dirty="0"/>
              <a:t>通过中断实现跑马灯及数码管的循环显示；</a:t>
            </a:r>
            <a:endParaRPr lang="en-US" altLang="zh-CN" sz="1800" b="0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1800" b="0" dirty="0"/>
              <a:t>	</a:t>
            </a:r>
            <a:r>
              <a:rPr lang="zh-CN" altLang="en-US" sz="1800" b="0" dirty="0"/>
              <a:t>当 </a:t>
            </a:r>
            <a:r>
              <a:rPr lang="en-US" altLang="zh-CN" sz="1800" b="0" dirty="0"/>
              <a:t>SW1 </a:t>
            </a:r>
            <a:r>
              <a:rPr lang="zh-CN" altLang="en-US" sz="1800" b="0" dirty="0"/>
              <a:t>按下时，停止跑马灯，但 </a:t>
            </a:r>
            <a:r>
              <a:rPr lang="en-US" altLang="zh-CN" sz="1800" b="0" dirty="0"/>
              <a:t>LED </a:t>
            </a:r>
            <a:r>
              <a:rPr lang="zh-CN" altLang="en-US" sz="1800" b="0" dirty="0"/>
              <a:t>及数码管显示维持不变，</a:t>
            </a:r>
            <a:r>
              <a:rPr lang="en-US" altLang="zh-CN" sz="1800" b="0" dirty="0"/>
              <a:t>	</a:t>
            </a:r>
            <a:r>
              <a:rPr lang="zh-CN" altLang="en-US" sz="1800" b="0" dirty="0"/>
              <a:t>当 </a:t>
            </a:r>
            <a:r>
              <a:rPr lang="en-US" altLang="zh-CN" sz="1800" b="0" dirty="0"/>
              <a:t>SW1 </a:t>
            </a:r>
            <a:r>
              <a:rPr lang="zh-CN" altLang="en-US" sz="1800" b="0" dirty="0"/>
              <a:t>松开后，继续跑马灯</a:t>
            </a:r>
            <a:endParaRPr lang="en-US" altLang="zh-CN" sz="1800" b="0" dirty="0"/>
          </a:p>
          <a:p>
            <a:pPr algn="just">
              <a:lnSpc>
                <a:spcPct val="150000"/>
              </a:lnSpc>
            </a:pPr>
            <a:r>
              <a:rPr lang="zh-CN" altLang="en-US" sz="1800" b="0" dirty="0"/>
              <a:t>在</a:t>
            </a:r>
            <a:r>
              <a:rPr lang="en-US" altLang="zh-CN" sz="1800" b="0" dirty="0" err="1"/>
              <a:t>SysTick_Handler</a:t>
            </a:r>
            <a:r>
              <a:rPr lang="zh-CN" altLang="en-US" sz="1800" b="0" dirty="0"/>
              <a:t>函数中，进行</a:t>
            </a:r>
            <a:r>
              <a:rPr lang="en-US" altLang="zh-CN" sz="1800" b="0" dirty="0"/>
              <a:t>100ms</a:t>
            </a:r>
            <a:r>
              <a:rPr lang="zh-CN" altLang="en-US" sz="1800" b="0" dirty="0"/>
              <a:t>计时，在主函数中实现具体的循环操作</a:t>
            </a:r>
          </a:p>
        </p:txBody>
      </p:sp>
    </p:spTree>
    <p:extLst>
      <p:ext uri="{BB962C8B-B14F-4D97-AF65-F5344CB8AC3E}">
        <p14:creationId xmlns:p14="http://schemas.microsoft.com/office/powerpoint/2010/main" val="3571428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TASK1: </a:t>
            </a:r>
            <a:r>
              <a:rPr lang="zh-CN" altLang="en-US" dirty="0"/>
              <a:t>跑马灯及循环数码管的中断实现</a:t>
            </a:r>
            <a:endParaRPr lang="zh-CN" altLang="en-US" b="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9" name="512c64d3cff46f5fcee297c828358584">
            <a:hlinkClick r:id="" action="ppaction://media"/>
            <a:extLst>
              <a:ext uri="{FF2B5EF4-FFF2-40B4-BE49-F238E27FC236}">
                <a16:creationId xmlns:a16="http://schemas.microsoft.com/office/drawing/2014/main" id="{1EAB3A4B-19BB-7D87-C59A-A10B634823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1656651" y="1202818"/>
            <a:ext cx="2900849" cy="515706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AF3CD3C-AED0-176E-162A-A898D90DA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2722" y="1543505"/>
            <a:ext cx="5350735" cy="446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03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3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TASK2:</a:t>
            </a:r>
            <a:r>
              <a:rPr lang="zh-CN" altLang="en-US" dirty="0"/>
              <a:t>事件的优先级控制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5</a:t>
            </a:fld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6C19CF3-B98F-AC6C-F0C9-EF18BF27BA39}"/>
              </a:ext>
            </a:extLst>
          </p:cNvPr>
          <p:cNvGrpSpPr/>
          <p:nvPr/>
        </p:nvGrpSpPr>
        <p:grpSpPr>
          <a:xfrm>
            <a:off x="1014116" y="1879344"/>
            <a:ext cx="10309814" cy="4287369"/>
            <a:chOff x="892372" y="1699481"/>
            <a:chExt cx="10406431" cy="3884614"/>
          </a:xfrm>
        </p:grpSpPr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D3454D81-5A57-EC34-356A-27FBC9CAC347}"/>
                </a:ext>
              </a:extLst>
            </p:cNvPr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0" name="矩形: 圆顶角 9">
              <a:extLst>
                <a:ext uri="{FF2B5EF4-FFF2-40B4-BE49-F238E27FC236}">
                  <a16:creationId xmlns:a16="http://schemas.microsoft.com/office/drawing/2014/main" id="{120577D9-CF5F-7831-7D5C-3FD1FD6C07F3}"/>
                </a:ext>
              </a:extLst>
            </p:cNvPr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1" name="文本占位符 1">
            <a:extLst>
              <a:ext uri="{FF2B5EF4-FFF2-40B4-BE49-F238E27FC236}">
                <a16:creationId xmlns:a16="http://schemas.microsoft.com/office/drawing/2014/main" id="{B1695E78-65BF-D9EF-AA7B-E66FD84B2A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34145" y="2333900"/>
            <a:ext cx="9219199" cy="3219878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altLang="zh-CN" sz="1800" b="0" dirty="0"/>
              <a:t>PF0 </a:t>
            </a:r>
            <a:r>
              <a:rPr lang="zh-CN" altLang="en-US" sz="1800" b="0" dirty="0"/>
              <a:t>闪烁作为任务</a:t>
            </a:r>
            <a:r>
              <a:rPr lang="en-US" altLang="zh-CN" sz="1800" b="0" dirty="0"/>
              <a:t>1</a:t>
            </a:r>
            <a:r>
              <a:rPr lang="zh-CN" altLang="en-US" sz="1800" b="0" dirty="0"/>
              <a:t>，</a:t>
            </a:r>
            <a:r>
              <a:rPr lang="en-US" altLang="zh-CN" sz="1800" b="0" dirty="0"/>
              <a:t>LED</a:t>
            </a:r>
            <a:r>
              <a:rPr lang="zh-CN" altLang="en-US" sz="1800" b="0" dirty="0"/>
              <a:t>跑马灯及数码管循环显示作为任务</a:t>
            </a:r>
            <a:r>
              <a:rPr lang="en-US" altLang="zh-CN" sz="1800" b="0" dirty="0"/>
              <a:t>2</a:t>
            </a:r>
            <a:r>
              <a:rPr lang="zh-CN" altLang="en-US" sz="1800" b="0" dirty="0"/>
              <a:t>，在 </a:t>
            </a:r>
            <a:r>
              <a:rPr lang="en-US" altLang="zh-CN" sz="1800" b="0" dirty="0"/>
              <a:t>SYSTICK </a:t>
            </a:r>
            <a:r>
              <a:rPr lang="zh-CN" altLang="en-US" sz="1800" b="0" dirty="0"/>
              <a:t>的时间调度下，两个任务优先级相同，按时间片在运行。</a:t>
            </a:r>
            <a:endParaRPr lang="en-US" altLang="zh-CN" sz="1800" b="0" dirty="0"/>
          </a:p>
          <a:p>
            <a:pPr algn="just">
              <a:lnSpc>
                <a:spcPct val="150000"/>
              </a:lnSpc>
            </a:pPr>
            <a:r>
              <a:rPr lang="zh-CN" altLang="en-US" sz="1800" b="0" dirty="0"/>
              <a:t>现在增加任务 </a:t>
            </a:r>
            <a:r>
              <a:rPr lang="en-US" altLang="zh-CN" sz="1800" b="0" dirty="0"/>
              <a:t>3</a:t>
            </a:r>
            <a:r>
              <a:rPr lang="zh-CN" altLang="en-US" sz="1800" b="0" dirty="0"/>
              <a:t>，按下</a:t>
            </a:r>
            <a:r>
              <a:rPr lang="en-US" altLang="zh-CN" sz="1800" b="0" dirty="0"/>
              <a:t>USR_SW1 </a:t>
            </a:r>
            <a:r>
              <a:rPr lang="zh-CN" altLang="en-US" sz="1800" b="0" dirty="0"/>
              <a:t>按键时，</a:t>
            </a:r>
            <a:r>
              <a:rPr lang="en-US" altLang="zh-CN" sz="1800" b="0" dirty="0"/>
              <a:t>PN0 </a:t>
            </a:r>
            <a:r>
              <a:rPr lang="zh-CN" altLang="en-US" sz="1800" b="0" dirty="0"/>
              <a:t>常亮，松开按键熄灭。</a:t>
            </a:r>
          </a:p>
          <a:p>
            <a:pPr algn="just">
              <a:lnSpc>
                <a:spcPct val="150000"/>
              </a:lnSpc>
            </a:pPr>
            <a:r>
              <a:rPr lang="zh-CN" altLang="en-US" sz="1800" b="0" dirty="0"/>
              <a:t>任务</a:t>
            </a:r>
            <a:r>
              <a:rPr lang="en-US" altLang="zh-CN" sz="1800" b="0" dirty="0"/>
              <a:t>3</a:t>
            </a:r>
            <a:r>
              <a:rPr lang="zh-CN" altLang="en-US" sz="1800" b="0" dirty="0"/>
              <a:t>的优先级高于任务</a:t>
            </a:r>
            <a:r>
              <a:rPr lang="en-US" altLang="zh-CN" sz="1800" b="0" dirty="0"/>
              <a:t>1</a:t>
            </a:r>
            <a:r>
              <a:rPr lang="zh-CN" altLang="en-US" sz="1800" b="0" dirty="0"/>
              <a:t>，</a:t>
            </a:r>
            <a:r>
              <a:rPr lang="en-US" altLang="zh-CN" sz="1800" b="0" dirty="0"/>
              <a:t>2</a:t>
            </a:r>
            <a:r>
              <a:rPr lang="zh-CN" altLang="en-US" sz="1800" b="0" dirty="0"/>
              <a:t>，即任务</a:t>
            </a:r>
            <a:r>
              <a:rPr lang="en-US" altLang="zh-CN" sz="1800" b="0" dirty="0"/>
              <a:t>3</a:t>
            </a:r>
            <a:r>
              <a:rPr lang="zh-CN" altLang="en-US" sz="1800" b="0" dirty="0"/>
              <a:t>在执行时（按下 </a:t>
            </a:r>
            <a:r>
              <a:rPr lang="en-US" altLang="zh-CN" sz="1800" b="0" dirty="0"/>
              <a:t>USR_SW1</a:t>
            </a:r>
            <a:r>
              <a:rPr lang="zh-CN" altLang="en-US" sz="1800" b="0" dirty="0"/>
              <a:t>），任务</a:t>
            </a:r>
            <a:r>
              <a:rPr lang="en-US" altLang="zh-CN" sz="1800" b="0" dirty="0"/>
              <a:t>1</a:t>
            </a:r>
            <a:r>
              <a:rPr lang="zh-CN" altLang="en-US" sz="1800" b="0" dirty="0"/>
              <a:t>，</a:t>
            </a:r>
            <a:r>
              <a:rPr lang="en-US" altLang="zh-CN" sz="1800" b="0" dirty="0"/>
              <a:t>2 </a:t>
            </a:r>
            <a:r>
              <a:rPr lang="zh-CN" altLang="en-US" sz="1800" b="0" dirty="0"/>
              <a:t>均不执行。</a:t>
            </a:r>
            <a:endParaRPr lang="zh-CN" altLang="en-US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605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TASK2:</a:t>
            </a:r>
            <a:r>
              <a:rPr lang="zh-CN" altLang="en-US" dirty="0"/>
              <a:t>事件的优先级控制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6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A67D841-0119-E8ED-AB13-92E4317AD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06" y="1828800"/>
            <a:ext cx="5434359" cy="386974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BD7B1AC-5BA7-218C-E3BB-4D5C6D88DA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1441" y="979563"/>
            <a:ext cx="5205153" cy="528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519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TASK2:</a:t>
            </a:r>
            <a:r>
              <a:rPr lang="zh-CN" altLang="en-US" dirty="0"/>
              <a:t>事件的优先级控制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7</a:t>
            </a:fld>
            <a:endParaRPr lang="zh-CN" altLang="en-US"/>
          </a:p>
        </p:txBody>
      </p:sp>
      <p:pic>
        <p:nvPicPr>
          <p:cNvPr id="3" name="8b3a74037523c70e9da46ec960690eaf">
            <a:hlinkClick r:id="" action="ppaction://media"/>
            <a:extLst>
              <a:ext uri="{FF2B5EF4-FFF2-40B4-BE49-F238E27FC236}">
                <a16:creationId xmlns:a16="http://schemas.microsoft.com/office/drawing/2014/main" id="{FBCC6066-7D07-82EF-9A88-599B3D7026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3919430" y="-58919"/>
            <a:ext cx="4353139" cy="773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365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10263308" cy="474803"/>
          </a:xfrm>
        </p:spPr>
        <p:txBody>
          <a:bodyPr/>
          <a:lstStyle/>
          <a:p>
            <a:r>
              <a:rPr lang="en-US" altLang="zh-CN" dirty="0"/>
              <a:t>TASK3:</a:t>
            </a:r>
            <a:r>
              <a:rPr lang="zh-CN" altLang="en-US" dirty="0"/>
              <a:t>跑马灯及数码管的双位显示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8</a:t>
            </a:fld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F4ADE69-8A40-DB4C-3E3D-71409925D277}"/>
              </a:ext>
            </a:extLst>
          </p:cNvPr>
          <p:cNvGrpSpPr/>
          <p:nvPr/>
        </p:nvGrpSpPr>
        <p:grpSpPr>
          <a:xfrm>
            <a:off x="1113753" y="1638713"/>
            <a:ext cx="10362945" cy="4319324"/>
            <a:chOff x="892372" y="1699481"/>
            <a:chExt cx="10406431" cy="3884614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02BC24C6-BDF8-74DB-2BF8-1ECB1979A0B6}"/>
                </a:ext>
              </a:extLst>
            </p:cNvPr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7" name="矩形: 圆顶角 6">
              <a:extLst>
                <a:ext uri="{FF2B5EF4-FFF2-40B4-BE49-F238E27FC236}">
                  <a16:creationId xmlns:a16="http://schemas.microsoft.com/office/drawing/2014/main" id="{07DE4911-B74A-EB79-191B-6107EB2369CA}"/>
                </a:ext>
              </a:extLst>
            </p:cNvPr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8" name="文本占位符 1">
            <a:extLst>
              <a:ext uri="{FF2B5EF4-FFF2-40B4-BE49-F238E27FC236}">
                <a16:creationId xmlns:a16="http://schemas.microsoft.com/office/drawing/2014/main" id="{A858F60E-AFA6-FBE9-5993-43517FBA5A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33782" y="2093268"/>
            <a:ext cx="9400154" cy="3643388"/>
          </a:xfrm>
        </p:spPr>
        <p:txBody>
          <a:bodyPr/>
          <a:lstStyle/>
          <a:p>
            <a:pPr algn="just"/>
            <a:r>
              <a:rPr lang="zh-CN" altLang="en-US" sz="1800" b="0" dirty="0"/>
              <a:t>数码管和跑马灯每次显示两位</a:t>
            </a:r>
            <a:endParaRPr lang="en-US" altLang="zh-CN" sz="1800" b="0" dirty="0"/>
          </a:p>
          <a:p>
            <a:pPr algn="just"/>
            <a:r>
              <a:rPr lang="zh-CN" altLang="en-US" sz="1800" b="0" dirty="0"/>
              <a:t>实现方式：设置两个移位变量</a:t>
            </a:r>
            <a:r>
              <a:rPr lang="en-US" altLang="zh-CN" sz="1800" b="0" dirty="0" err="1"/>
              <a:t>LeftShift</a:t>
            </a:r>
            <a:r>
              <a:rPr lang="zh-CN" altLang="en-US" sz="1800" b="0" dirty="0"/>
              <a:t>，分别控制两位数码管及跑马灯的的移位</a:t>
            </a:r>
            <a:endParaRPr lang="en-US" altLang="zh-CN" sz="1800" b="0" dirty="0"/>
          </a:p>
          <a:p>
            <a:pPr algn="just"/>
            <a:r>
              <a:rPr lang="zh-CN" altLang="en-US" sz="1800" b="0" dirty="0"/>
              <a:t>数码管显示两位数字：在</a:t>
            </a:r>
            <a:r>
              <a:rPr lang="en-US" altLang="zh-CN" sz="1800" b="0" dirty="0" err="1"/>
              <a:t>SysTick</a:t>
            </a:r>
            <a:r>
              <a:rPr lang="zh-CN" altLang="en-US" sz="1800" b="0" dirty="0"/>
              <a:t>中断服务函数中不断交替闪烁两位数码管</a:t>
            </a:r>
            <a:endParaRPr lang="en-US" altLang="zh-CN" sz="1800" b="0" dirty="0"/>
          </a:p>
          <a:p>
            <a:pPr algn="just"/>
            <a:endParaRPr lang="zh-CN" altLang="en-US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852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10263308" cy="474803"/>
          </a:xfrm>
        </p:spPr>
        <p:txBody>
          <a:bodyPr/>
          <a:lstStyle/>
          <a:p>
            <a:r>
              <a:rPr lang="en-US" altLang="zh-CN" dirty="0"/>
              <a:t>TASK3:</a:t>
            </a:r>
            <a:r>
              <a:rPr lang="zh-CN" altLang="en-US" dirty="0"/>
              <a:t>跑马灯及数码管的双位显示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938485E-97BE-4F38-8E2C-0BD3EFEB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10" name="bbfdd4a1489085db84f20b68eaa4aeec">
            <a:hlinkClick r:id="" action="ppaction://media"/>
            <a:extLst>
              <a:ext uri="{FF2B5EF4-FFF2-40B4-BE49-F238E27FC236}">
                <a16:creationId xmlns:a16="http://schemas.microsoft.com/office/drawing/2014/main" id="{B1FD1E55-0BF9-6FFD-56AC-07432D75C3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3795903" y="315833"/>
            <a:ext cx="3987569" cy="708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674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 xmlns:a16="http://schemas.microsoft.com/office/drawing/2014/main" xmlns:p14="http://schemas.microsoft.com/office/powerpoint/2010/main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8512</TotalTime>
  <Words>633</Words>
  <Application>Microsoft Office PowerPoint</Application>
  <PresentationFormat>宽屏</PresentationFormat>
  <Paragraphs>77</Paragraphs>
  <Slides>16</Slides>
  <Notes>13</Notes>
  <HiddenSlides>0</HiddenSlides>
  <MMClips>5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等线</vt:lpstr>
      <vt:lpstr>微软雅黑</vt:lpstr>
      <vt:lpstr>Arial</vt:lpstr>
      <vt:lpstr>Wingdings</vt:lpstr>
      <vt:lpstr>赤霞朱主题​​</vt:lpstr>
      <vt:lpstr>嵌入式系统与接口技术 实验2：I2C GPIO 扩展及   SYSTICK 中断实验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徐臻</dc:creator>
  <cp:keywords>2021模板</cp:keywords>
  <cp:lastModifiedBy>文康 张</cp:lastModifiedBy>
  <cp:revision>352</cp:revision>
  <dcterms:created xsi:type="dcterms:W3CDTF">2019-01-23T14:14:04Z</dcterms:created>
  <dcterms:modified xsi:type="dcterms:W3CDTF">2024-05-23T10:37:39Z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